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9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80" r:id="rId34"/>
    <p:sldId id="28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60" d="100"/>
          <a:sy n="60" d="100"/>
        </p:scale>
        <p:origin x="25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55133-4179-4B8D-A106-DFCBB002A664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54CC9-EBFF-4F22-8FD5-C80DA457D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8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1671">
              <a:defRPr/>
            </a:pPr>
            <a:r>
              <a:rPr lang="en-US" dirty="0" smtClean="0"/>
              <a:t>Do demo with changing dynamics,</a:t>
            </a:r>
            <a:r>
              <a:rPr lang="en-US" baseline="0" dirty="0" smtClean="0"/>
              <a:t> speed, fermatas, articulations</a:t>
            </a: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89" indent="-23291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23" indent="-23291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59" indent="-23291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94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930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66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601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BEF8-4BA0-4568-943F-06EACEA348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891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AFA9-BD30-41F7-A609-F7714FD1A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958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AFA9-BD30-41F7-A609-F7714FD1A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40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Subito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="1" i="1" baseline="0" dirty="0" smtClean="0"/>
              <a:t>Where</a:t>
            </a:r>
            <a:r>
              <a:rPr lang="en-US" b="0" i="0" baseline="0" dirty="0" smtClean="0"/>
              <a:t> does the change occur?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AFA9-BD30-41F7-A609-F7714FD1A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610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Also: 1-2-3-4  1-2-3-4  1-2-3-4  1-2-3-4  on white board, with moving fermata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AFA9-BD30-41F7-A609-F7714FD1A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328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09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AFA9-BD30-41F7-A609-F7714FD1A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38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89" indent="-23291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23" indent="-23291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59" indent="-23291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94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930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66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601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E9307D-7E9B-494C-9DED-F9F25C22B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95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AFA9-BD30-41F7-A609-F7714FD1A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37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show on white board, including</a:t>
            </a:r>
            <a:r>
              <a:rPr lang="en-US" baseline="0" dirty="0" smtClean="0"/>
              <a:t> horizontal and vertical planes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AFA9-BD30-41F7-A609-F7714FD1A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53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AFA9-BD30-41F7-A609-F7714FD1A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90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AFA9-BD30-41F7-A609-F7714FD1A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93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AFA9-BD30-41F7-A609-F7714FD1A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014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AFA9-BD30-41F7-A609-F7714FD1A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209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Subito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="1" i="1" baseline="0" dirty="0" smtClean="0"/>
              <a:t>Where</a:t>
            </a:r>
            <a:r>
              <a:rPr lang="en-US" b="0" i="0" baseline="0" dirty="0" smtClean="0"/>
              <a:t> does the change occur?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AFA9-BD30-41F7-A609-F7714FD1A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70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0" y="3124200"/>
            <a:ext cx="8636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5056632"/>
            <a:ext cx="8636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00788"/>
            <a:ext cx="2645833" cy="273050"/>
          </a:xfrm>
        </p:spPr>
        <p:txBody>
          <a:bodyPr/>
          <a:lstStyle>
            <a:lvl1pPr algn="l"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8968" y="6300788"/>
            <a:ext cx="5084233" cy="273050"/>
          </a:xfrm>
        </p:spPr>
        <p:txBody>
          <a:bodyPr/>
          <a:lstStyle>
            <a:lvl1pPr algn="l">
              <a:defRPr sz="1100">
                <a:latin typeface="Rockwel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4184" y="6300788"/>
            <a:ext cx="914400" cy="273050"/>
          </a:xfrm>
        </p:spPr>
        <p:txBody>
          <a:bodyPr/>
          <a:lstStyle>
            <a:lvl1pPr>
              <a:defRPr sz="1100" i="0">
                <a:latin typeface="Rockwell" charset="0"/>
                <a:ea typeface="+mn-ea"/>
              </a:defRPr>
            </a:lvl1pPr>
          </a:lstStyle>
          <a:p>
            <a:pPr>
              <a:defRPr/>
            </a:pPr>
            <a:fld id="{6F86B18A-A200-4944-917F-54F11BC95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2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7533817D-827C-4817-8043-E066B8CB1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1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7238DDBF-A72B-45D3-8EC3-A46A3B9AD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7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F00EDF55-7D64-4FFB-BC2B-6AFDB58C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35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5C9D24A3-80CA-4A6C-990B-B32628E56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38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90048"/>
            <a:ext cx="4751917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0" y="368490"/>
            <a:ext cx="475488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198" y="2866031"/>
            <a:ext cx="4751917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0F56F626-D311-43A9-B32B-F04DA0775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0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838201" y="506414"/>
            <a:ext cx="5135033" cy="5514975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15357" y="380585"/>
              <a:ext cx="3657600" cy="472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061" y="1524000"/>
            <a:ext cx="475488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0059" y="2699983"/>
            <a:ext cx="475488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1078391" y="667561"/>
            <a:ext cx="4624885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51314DAC-9CE9-4CCE-AABC-AE2EB9411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31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416984" y="3521076"/>
            <a:ext cx="5452533" cy="302577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16091" y="376900"/>
              <a:ext cx="3657600" cy="47255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226484" y="241301"/>
            <a:ext cx="5450416" cy="3025775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654743" y="3682580"/>
            <a:ext cx="4938812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462839" y="403038"/>
            <a:ext cx="4938812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579" y="1524000"/>
            <a:ext cx="475488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4576" y="2699983"/>
            <a:ext cx="475488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5BF0604C-F07E-4796-9798-8FD9B24E6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46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745318" y="379414"/>
            <a:ext cx="6709833" cy="3443287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62374"/>
            <a:ext cx="97536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28736"/>
            <a:ext cx="97536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997544" y="564564"/>
            <a:ext cx="6204769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BCFAC0F5-463F-4E57-9554-688D50D2A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83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52400" y="115889"/>
            <a:ext cx="5291667" cy="370522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15502" y="380372"/>
              <a:ext cx="3657600" cy="4723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5554134" y="323850"/>
            <a:ext cx="6390217" cy="3443288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62374"/>
            <a:ext cx="97536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398869" y="304999"/>
            <a:ext cx="4797940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5781981" y="507668"/>
            <a:ext cx="591048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26106"/>
            <a:ext cx="97536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A9603798-1148-49DC-8566-ED2B067E2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02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DC0B3362-B486-4D04-8F6E-72705F0F1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0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44C50E67-3BBE-4995-A8B8-B795B3FB1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64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8910" y="450851"/>
            <a:ext cx="1128111" cy="5357812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50851"/>
            <a:ext cx="79248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2C714B22-2FAF-41C9-956F-B6184E487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96287" y="3200400"/>
            <a:ext cx="10695709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084" y="3833095"/>
            <a:ext cx="62992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1084" y="5056909"/>
            <a:ext cx="62992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299200"/>
            <a:ext cx="2641600" cy="273050"/>
          </a:xfrm>
        </p:spPr>
        <p:txBody>
          <a:bodyPr/>
          <a:lstStyle>
            <a:lvl1pPr algn="l"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283200" y="6299200"/>
            <a:ext cx="5080000" cy="273050"/>
          </a:xfrm>
        </p:spPr>
        <p:txBody>
          <a:bodyPr/>
          <a:lstStyle>
            <a:lvl1pPr algn="l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019367" y="6311901"/>
            <a:ext cx="914400" cy="265113"/>
          </a:xfrm>
        </p:spPr>
        <p:txBody>
          <a:bodyPr/>
          <a:lstStyle>
            <a:lvl1pPr>
              <a:defRPr sz="1100" i="0">
                <a:latin typeface="Rockwell" charset="0"/>
                <a:ea typeface="+mn-ea"/>
              </a:defRPr>
            </a:lvl1pPr>
          </a:lstStyle>
          <a:p>
            <a:pPr>
              <a:defRPr/>
            </a:pPr>
            <a:fld id="{7CE58EFE-5529-453D-A2FA-3AFA63D4D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85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4561"/>
            <a:ext cx="103632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57016"/>
            <a:ext cx="103632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E7CE934C-DE15-4A7B-8C1B-CA0291BAC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94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0258" y="1689847"/>
            <a:ext cx="11241737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96354"/>
            <a:ext cx="7112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60619"/>
            <a:ext cx="7112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09329075-2704-4186-9413-58E067CFB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56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872067" y="444501"/>
            <a:ext cx="7222067" cy="3630613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18108" y="377681"/>
              <a:ext cx="3657600" cy="472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700" y="4069804"/>
            <a:ext cx="7385051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1143570" y="632632"/>
            <a:ext cx="6679463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0823" y="5230907"/>
            <a:ext cx="7377277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8EC4DB8E-4924-42A6-9C9E-4F8B2ABE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3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D8FC0337-BCD4-4654-ABFD-BF675ABC5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8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1" y="1897064"/>
            <a:ext cx="4305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18" y="1897064"/>
            <a:ext cx="4305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1" y="1897064"/>
            <a:ext cx="4305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18" y="1897064"/>
            <a:ext cx="4305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101" y="1419367"/>
            <a:ext cx="42672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489" y="2174876"/>
            <a:ext cx="475488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3663" y="1419367"/>
            <a:ext cx="42672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352" y="2174876"/>
            <a:ext cx="475488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1ABE12D2-18B6-4AF4-A475-45B13FA04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7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97536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97536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A2D70540-8B97-4FC0-9DAC-4F1516EB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6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1" y="503238"/>
            <a:ext cx="9751484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1" y="1735138"/>
            <a:ext cx="9751484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17151" y="6315076"/>
            <a:ext cx="1727200" cy="265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i="1">
                <a:solidFill>
                  <a:prstClr val="black"/>
                </a:solidFill>
                <a:latin typeface="Rockwel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168" y="6305551"/>
            <a:ext cx="4957233" cy="258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i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8767" y="5476875"/>
            <a:ext cx="1976967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00" i="1">
                <a:solidFill>
                  <a:prstClr val="black"/>
                </a:solidFill>
                <a:latin typeface="Impact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7682B-3683-45C8-AE41-21D3BAF897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Font typeface="Arial" charset="0"/>
        <a:buChar char="•"/>
        <a:defRPr sz="24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2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tholmchor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1" y="217488"/>
            <a:ext cx="7313613" cy="925512"/>
          </a:xfrm>
        </p:spPr>
        <p:txBody>
          <a:bodyPr/>
          <a:lstStyle/>
          <a:p>
            <a:pPr eaLnBrk="1" hangingPunct="1"/>
            <a:r>
              <a:rPr lang="en-US" dirty="0"/>
              <a:t>Foundations in conducting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2009859" y="1295400"/>
            <a:ext cx="7313613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Three sessions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#1 Tuesday July 9, 7-10 pm</a:t>
            </a:r>
          </a:p>
          <a:p>
            <a:pPr lvl="1" eaLnBrk="1" hangingPunct="1">
              <a:defRPr/>
            </a:pPr>
            <a:r>
              <a:rPr lang="en-US" dirty="0" smtClean="0"/>
              <a:t>#2  Saturday July 13, 6-9 pm</a:t>
            </a:r>
          </a:p>
          <a:p>
            <a:pPr lvl="1" eaLnBrk="1" hangingPunct="1">
              <a:defRPr/>
            </a:pPr>
            <a:r>
              <a:rPr lang="en-US" dirty="0" smtClean="0"/>
              <a:t>#3 Tuesday July 16, 7-10 pm</a:t>
            </a:r>
          </a:p>
          <a:p>
            <a:pPr eaLnBrk="1" hangingPunct="1">
              <a:defRPr/>
            </a:pPr>
            <a:r>
              <a:rPr lang="en-US" dirty="0" smtClean="0"/>
              <a:t>This class</a:t>
            </a:r>
          </a:p>
          <a:p>
            <a:pPr lvl="1" eaLnBrk="1" hangingPunct="1">
              <a:defRPr/>
            </a:pPr>
            <a:r>
              <a:rPr lang="en-US" dirty="0" smtClean="0"/>
              <a:t>Review!</a:t>
            </a:r>
          </a:p>
          <a:p>
            <a:pPr lvl="1" eaLnBrk="1" hangingPunct="1">
              <a:defRPr/>
            </a:pPr>
            <a:r>
              <a:rPr lang="en-US" dirty="0" smtClean="0"/>
              <a:t>Continue basic techniques: focus on </a:t>
            </a:r>
            <a:r>
              <a:rPr lang="en-US" i="1" dirty="0" smtClean="0"/>
              <a:t>your</a:t>
            </a:r>
            <a:r>
              <a:rPr lang="en-US" dirty="0" smtClean="0"/>
              <a:t> skills</a:t>
            </a:r>
          </a:p>
          <a:p>
            <a:pPr lvl="1" eaLnBrk="1" hangingPunct="1">
              <a:defRPr/>
            </a:pPr>
            <a:r>
              <a:rPr lang="en-US" dirty="0" smtClean="0"/>
              <a:t>Much practice in class </a:t>
            </a:r>
          </a:p>
          <a:p>
            <a:pPr lvl="1" eaLnBrk="1" hangingPunct="1">
              <a:defRPr/>
            </a:pPr>
            <a:r>
              <a:rPr lang="en-US" dirty="0" smtClean="0"/>
              <a:t>Last class: bring your conducting problems </a:t>
            </a:r>
          </a:p>
          <a:p>
            <a:pPr eaLnBrk="1" hangingPunct="1">
              <a:defRPr/>
            </a:pPr>
            <a:r>
              <a:rPr lang="en-US" dirty="0" smtClean="0"/>
              <a:t>Why study technique?</a:t>
            </a:r>
          </a:p>
          <a:p>
            <a:pPr lvl="1" eaLnBrk="1" hangingPunct="1">
              <a:defRPr/>
            </a:pPr>
            <a:r>
              <a:rPr lang="en-US" dirty="0" smtClean="0"/>
              <a:t>Show more, talk less</a:t>
            </a:r>
            <a:r>
              <a:rPr lang="en-US" dirty="0" smtClean="0"/>
              <a:t>!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0326">
            <a:off x="8013789" y="1085878"/>
            <a:ext cx="1660348" cy="15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Articulation types: staccato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211" y="1371600"/>
            <a:ext cx="7035763" cy="787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305" y="2438401"/>
            <a:ext cx="7043784" cy="65562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/>
              <a:t>Articulation types: tenuto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305" y="4444750"/>
            <a:ext cx="7123516" cy="2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773" y="152400"/>
            <a:ext cx="7313613" cy="868362"/>
          </a:xfrm>
        </p:spPr>
        <p:txBody>
          <a:bodyPr/>
          <a:lstStyle/>
          <a:p>
            <a:r>
              <a:rPr lang="en-US" dirty="0" smtClean="0"/>
              <a:t>Articulation types: </a:t>
            </a:r>
            <a:r>
              <a:rPr lang="en-US" dirty="0" err="1" smtClean="0"/>
              <a:t>marcato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773" y="1143000"/>
            <a:ext cx="7313613" cy="329406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143001"/>
            <a:ext cx="8449301" cy="429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20516"/>
            <a:ext cx="7313613" cy="868362"/>
          </a:xfrm>
        </p:spPr>
        <p:txBody>
          <a:bodyPr/>
          <a:lstStyle/>
          <a:p>
            <a:r>
              <a:rPr lang="en-US" dirty="0" smtClean="0"/>
              <a:t>Right-hand dynamics: gradual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31915"/>
            <a:ext cx="4495800" cy="3046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542" y="4858829"/>
            <a:ext cx="7994322" cy="949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531" y="5974014"/>
            <a:ext cx="7994322" cy="883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3642" y="942676"/>
            <a:ext cx="447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Wrist—Elbow—Shoulder </a:t>
            </a:r>
          </a:p>
        </p:txBody>
      </p:sp>
    </p:spTree>
    <p:extLst>
      <p:ext uri="{BB962C8B-B14F-4D97-AF65-F5344CB8AC3E}">
        <p14:creationId xmlns:p14="http://schemas.microsoft.com/office/powerpoint/2010/main" val="160730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206157"/>
            <a:ext cx="7313613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06157"/>
            <a:ext cx="4495800" cy="64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228600"/>
            <a:ext cx="7313613" cy="868362"/>
          </a:xfrm>
        </p:spPr>
        <p:txBody>
          <a:bodyPr/>
          <a:lstStyle/>
          <a:p>
            <a:r>
              <a:rPr lang="en-US" dirty="0" smtClean="0"/>
              <a:t>Right-hand dynamics: </a:t>
            </a:r>
            <a:r>
              <a:rPr lang="en-US" dirty="0" err="1" smtClean="0"/>
              <a:t>subito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70" y="1371600"/>
            <a:ext cx="6997472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53" y="2968379"/>
            <a:ext cx="8649907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20516"/>
            <a:ext cx="7313613" cy="868362"/>
          </a:xfrm>
        </p:spPr>
        <p:txBody>
          <a:bodyPr/>
          <a:lstStyle/>
          <a:p>
            <a:r>
              <a:rPr lang="en-US" dirty="0" smtClean="0"/>
              <a:t>Left-hand dynamics: gradual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38201"/>
            <a:ext cx="4495800" cy="3046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531" y="4290906"/>
            <a:ext cx="7994322" cy="949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531" y="5424668"/>
            <a:ext cx="7994322" cy="88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206157"/>
            <a:ext cx="7313613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06157"/>
            <a:ext cx="4495800" cy="64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228600"/>
            <a:ext cx="7313613" cy="868362"/>
          </a:xfrm>
        </p:spPr>
        <p:txBody>
          <a:bodyPr/>
          <a:lstStyle/>
          <a:p>
            <a:r>
              <a:rPr lang="en-US" dirty="0" smtClean="0"/>
              <a:t>Left-hand dynamics: </a:t>
            </a:r>
            <a:r>
              <a:rPr lang="en-US" dirty="0" err="1" smtClean="0"/>
              <a:t>subito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70" y="1371600"/>
            <a:ext cx="6997472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53" y="2968379"/>
            <a:ext cx="8649907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Fermatas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671" y="1507498"/>
            <a:ext cx="5485210" cy="3429000"/>
          </a:xfrm>
        </p:spPr>
        <p:txBody>
          <a:bodyPr/>
          <a:lstStyle/>
          <a:p>
            <a:r>
              <a:rPr lang="en-US" dirty="0" smtClean="0"/>
              <a:t>Three types</a:t>
            </a:r>
          </a:p>
          <a:p>
            <a:pPr lvl="1"/>
            <a:r>
              <a:rPr lang="en-US" dirty="0" smtClean="0"/>
              <a:t>Hold + full stop (caesura):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Hold + No Breath and continue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Hold + cut-off and continue:</a:t>
            </a:r>
          </a:p>
          <a:p>
            <a:pPr marL="342900" lvl="1" indent="0">
              <a:buNone/>
            </a:pPr>
            <a:r>
              <a:rPr lang="en-US" dirty="0"/>
              <a:t>	</a:t>
            </a:r>
            <a:r>
              <a:rPr lang="en-US" dirty="0" smtClean="0"/>
              <a:t>(end of cut = start of prep)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81" y="799474"/>
            <a:ext cx="62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756" y="1992319"/>
            <a:ext cx="96662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74" y="2761939"/>
            <a:ext cx="993305" cy="47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74" y="3592555"/>
            <a:ext cx="745079" cy="5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03238"/>
            <a:ext cx="8534400" cy="868362"/>
          </a:xfrm>
        </p:spPr>
        <p:txBody>
          <a:bodyPr/>
          <a:lstStyle/>
          <a:p>
            <a:r>
              <a:rPr lang="en-US" dirty="0" smtClean="0"/>
              <a:t>Fermata I: Hold + full stop (caesura)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1" y="1524000"/>
            <a:ext cx="759310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0"/>
            <a:ext cx="9751484" cy="868362"/>
          </a:xfrm>
        </p:spPr>
        <p:txBody>
          <a:bodyPr/>
          <a:lstStyle/>
          <a:p>
            <a:r>
              <a:rPr lang="en-US" dirty="0" smtClean="0"/>
              <a:t>Big picture…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822" y="868362"/>
            <a:ext cx="9751484" cy="4056062"/>
          </a:xfrm>
        </p:spPr>
        <p:txBody>
          <a:bodyPr/>
          <a:lstStyle/>
          <a:p>
            <a:r>
              <a:rPr lang="en-US" dirty="0" smtClean="0"/>
              <a:t>There is no </a:t>
            </a:r>
            <a:r>
              <a:rPr lang="en-US" i="1" u="sng" dirty="0" smtClean="0"/>
              <a:t>right</a:t>
            </a:r>
            <a:r>
              <a:rPr lang="en-US" dirty="0" smtClean="0"/>
              <a:t> way to conduct a passage</a:t>
            </a:r>
          </a:p>
          <a:p>
            <a:r>
              <a:rPr lang="en-US" dirty="0" smtClean="0"/>
              <a:t>The guiding principle for conductors should be…</a:t>
            </a:r>
          </a:p>
          <a:p>
            <a:pPr lvl="1"/>
            <a:r>
              <a:rPr lang="en-US" dirty="0" smtClean="0"/>
              <a:t>What does the choir need from us </a:t>
            </a:r>
            <a:r>
              <a:rPr lang="en-US" i="1" u="sng" dirty="0" smtClean="0"/>
              <a:t>right now</a:t>
            </a:r>
            <a:r>
              <a:rPr lang="en-US" dirty="0" smtClean="0"/>
              <a:t>,  in </a:t>
            </a:r>
            <a:r>
              <a:rPr lang="en-US" i="1" u="sng" dirty="0" smtClean="0"/>
              <a:t>this passage</a:t>
            </a:r>
            <a:endParaRPr lang="en-US" dirty="0" smtClean="0"/>
          </a:p>
          <a:p>
            <a:pPr lvl="1"/>
            <a:r>
              <a:rPr lang="en-US" dirty="0" smtClean="0"/>
              <a:t>Do they need…</a:t>
            </a:r>
          </a:p>
          <a:p>
            <a:pPr lvl="2"/>
            <a:r>
              <a:rPr lang="en-US" dirty="0" smtClean="0"/>
              <a:t>Clear ictus</a:t>
            </a:r>
          </a:p>
          <a:p>
            <a:pPr lvl="2"/>
            <a:r>
              <a:rPr lang="en-US" dirty="0" smtClean="0"/>
              <a:t>Line</a:t>
            </a:r>
          </a:p>
          <a:p>
            <a:pPr lvl="2"/>
            <a:r>
              <a:rPr lang="en-US" dirty="0" smtClean="0"/>
              <a:t>Focus on intonation and/or rhythm</a:t>
            </a:r>
          </a:p>
          <a:p>
            <a:pPr lvl="2"/>
            <a:r>
              <a:rPr lang="en-US" dirty="0" smtClean="0"/>
              <a:t>Imagination stimulation for meaning</a:t>
            </a:r>
          </a:p>
          <a:p>
            <a:r>
              <a:rPr lang="en-US" dirty="0" smtClean="0"/>
              <a:t>So, why study technique…</a:t>
            </a:r>
          </a:p>
          <a:p>
            <a:pPr lvl="1"/>
            <a:r>
              <a:rPr lang="en-US" dirty="0" smtClean="0"/>
              <a:t>So you can show more, talk less!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07" y="2444424"/>
            <a:ext cx="4698724" cy="4245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9209">
            <a:off x="9730792" y="447174"/>
            <a:ext cx="1607400" cy="17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9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Fermata II: hold but no break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447800"/>
            <a:ext cx="689754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313613" cy="868362"/>
          </a:xfrm>
        </p:spPr>
        <p:txBody>
          <a:bodyPr/>
          <a:lstStyle/>
          <a:p>
            <a:r>
              <a:rPr lang="en-US" dirty="0" smtClean="0"/>
              <a:t>Fermata III: hold + breath in tempo, no pause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224" y="1539081"/>
            <a:ext cx="6945963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472" y="5486400"/>
            <a:ext cx="8401016" cy="1219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481323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real challenge!</a:t>
            </a:r>
          </a:p>
        </p:txBody>
      </p:sp>
    </p:spTree>
    <p:extLst>
      <p:ext uri="{BB962C8B-B14F-4D97-AF65-F5344CB8AC3E}">
        <p14:creationId xmlns:p14="http://schemas.microsoft.com/office/powerpoint/2010/main" val="258384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32" y="152400"/>
            <a:ext cx="7313613" cy="868362"/>
          </a:xfrm>
        </p:spPr>
        <p:txBody>
          <a:bodyPr/>
          <a:lstStyle/>
          <a:p>
            <a:r>
              <a:rPr lang="en-US" dirty="0" smtClean="0"/>
              <a:t>Right-hand cues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994486"/>
            <a:ext cx="7313613" cy="4056062"/>
          </a:xfrm>
        </p:spPr>
        <p:txBody>
          <a:bodyPr/>
          <a:lstStyle/>
          <a:p>
            <a:r>
              <a:rPr lang="en-US" dirty="0" smtClean="0"/>
              <a:t>Eye contact</a:t>
            </a:r>
          </a:p>
          <a:p>
            <a:r>
              <a:rPr lang="en-US" dirty="0" smtClean="0"/>
              <a:t>Minimize two beats ahead</a:t>
            </a:r>
          </a:p>
          <a:p>
            <a:r>
              <a:rPr lang="en-US" dirty="0" smtClean="0"/>
              <a:t>Prep one beat ahead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225" y="3166921"/>
            <a:ext cx="7147728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303" y="3197318"/>
            <a:ext cx="390178" cy="384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770360"/>
            <a:ext cx="390178" cy="384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927" y="3621041"/>
            <a:ext cx="390178" cy="384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806" y="3197319"/>
            <a:ext cx="390178" cy="384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508" y="3429000"/>
            <a:ext cx="39017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381000"/>
            <a:ext cx="6277479" cy="59793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422" y="4343401"/>
            <a:ext cx="390178" cy="3840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029201"/>
            <a:ext cx="390178" cy="3840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533401"/>
            <a:ext cx="390178" cy="3840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143001"/>
            <a:ext cx="390178" cy="3840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981201"/>
            <a:ext cx="39017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169338"/>
            <a:ext cx="7313613" cy="868362"/>
          </a:xfrm>
        </p:spPr>
        <p:txBody>
          <a:bodyPr/>
          <a:lstStyle/>
          <a:p>
            <a:r>
              <a:rPr lang="en-US" dirty="0" smtClean="0"/>
              <a:t>Left-hand cues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9801" y="977133"/>
            <a:ext cx="7313613" cy="5042667"/>
          </a:xfrm>
        </p:spPr>
        <p:txBody>
          <a:bodyPr/>
          <a:lstStyle/>
          <a:p>
            <a:pPr lvl="1"/>
            <a:r>
              <a:rPr lang="en-US" dirty="0" smtClean="0"/>
              <a:t>Eye contact</a:t>
            </a:r>
          </a:p>
          <a:p>
            <a:pPr lvl="1"/>
            <a:r>
              <a:rPr lang="en-US" dirty="0" smtClean="0"/>
              <a:t>Left hand at attention two or more beats ahead of cue</a:t>
            </a:r>
          </a:p>
          <a:p>
            <a:pPr lvl="1"/>
            <a:r>
              <a:rPr lang="en-US" dirty="0" smtClean="0"/>
              <a:t>Begin prep one beat early, including breath</a:t>
            </a:r>
          </a:p>
          <a:p>
            <a:pPr lvl="1"/>
            <a:r>
              <a:rPr lang="en-US" dirty="0" smtClean="0"/>
              <a:t>Cue arrives on ictus of new entrance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65" y="3172490"/>
            <a:ext cx="5185113" cy="134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65" y="4903687"/>
            <a:ext cx="5257993" cy="14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276" y="3884970"/>
            <a:ext cx="390178" cy="384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5545778"/>
            <a:ext cx="390178" cy="384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311" y="4775376"/>
            <a:ext cx="39017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Left-hand</a:t>
            </a:r>
            <a:r>
              <a:rPr lang="en-US" baseline="0" dirty="0" smtClean="0"/>
              <a:t> cues in real music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99" y="1524000"/>
            <a:ext cx="697701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99" y="3581400"/>
            <a:ext cx="702223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381000"/>
            <a:ext cx="6277479" cy="59793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422" y="4343401"/>
            <a:ext cx="390178" cy="3840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029201"/>
            <a:ext cx="390178" cy="3840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533401"/>
            <a:ext cx="390178" cy="3840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143001"/>
            <a:ext cx="390178" cy="3840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981201"/>
            <a:ext cx="39017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945" y="806234"/>
            <a:ext cx="5334000" cy="375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946" y="4572001"/>
            <a:ext cx="5339255" cy="2122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2364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R.H &amp; L.H. cue challenge!</a:t>
            </a:r>
          </a:p>
        </p:txBody>
      </p:sp>
    </p:spTree>
    <p:extLst>
      <p:ext uri="{BB962C8B-B14F-4D97-AF65-F5344CB8AC3E}">
        <p14:creationId xmlns:p14="http://schemas.microsoft.com/office/powerpoint/2010/main" val="40174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1"/>
            <a:ext cx="7313613" cy="734655"/>
          </a:xfrm>
        </p:spPr>
        <p:txBody>
          <a:bodyPr/>
          <a:lstStyle/>
          <a:p>
            <a:r>
              <a:rPr lang="en-US" dirty="0" smtClean="0"/>
              <a:t>Compound 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1" y="886755"/>
            <a:ext cx="7313613" cy="4056062"/>
          </a:xfrm>
        </p:spPr>
        <p:txBody>
          <a:bodyPr/>
          <a:lstStyle/>
          <a:p>
            <a:r>
              <a:rPr lang="en-US" dirty="0" smtClean="0"/>
              <a:t>6/8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9/8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12/8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048" y="800043"/>
            <a:ext cx="2205750" cy="2171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956" y="2590800"/>
            <a:ext cx="2202232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049" y="4191001"/>
            <a:ext cx="2206883" cy="22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503238"/>
            <a:ext cx="5105400" cy="57691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31171" y="3715407"/>
            <a:ext cx="3810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594" y="3707337"/>
            <a:ext cx="609653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73708" y="685800"/>
            <a:ext cx="5791200" cy="5029200"/>
          </a:xfrm>
        </p:spPr>
        <p:txBody>
          <a:bodyPr/>
          <a:lstStyle/>
          <a:p>
            <a:pPr rtl="0" eaLnBrk="0" fontAlgn="base" hangingPunct="0"/>
            <a:r>
              <a:rPr lang="en-US" smtClean="0"/>
              <a:t>Review</a:t>
            </a:r>
          </a:p>
          <a:p>
            <a:pPr lvl="1"/>
            <a:r>
              <a:rPr lang="en-US" smtClean="0"/>
              <a:t>Posture, arm/hand positions</a:t>
            </a:r>
          </a:p>
          <a:p>
            <a:pPr lvl="1"/>
            <a:r>
              <a:rPr lang="en-US" smtClean="0"/>
              <a:t>4- and 3-beat patterns</a:t>
            </a:r>
            <a:endParaRPr lang="en-US" smtClean="0">
              <a:effectLst/>
            </a:endParaRPr>
          </a:p>
          <a:p>
            <a:pPr lvl="1"/>
            <a:r>
              <a:rPr lang="en-US" smtClean="0"/>
              <a:t>Preparatory gestures</a:t>
            </a:r>
          </a:p>
          <a:p>
            <a:pPr lvl="1"/>
            <a:r>
              <a:rPr lang="en-US" smtClean="0"/>
              <a:t>Articulations: legato, staccato, etc.</a:t>
            </a:r>
          </a:p>
          <a:p>
            <a:pPr rtl="0" eaLnBrk="0" fontAlgn="base" hangingPunct="0"/>
            <a:r>
              <a:rPr lang="en-US" smtClean="0"/>
              <a:t>New</a:t>
            </a:r>
            <a:endParaRPr lang="en-US" smtClean="0">
              <a:effectLst/>
            </a:endParaRPr>
          </a:p>
          <a:p>
            <a:pPr lvl="1"/>
            <a:r>
              <a:rPr lang="en-US" smtClean="0"/>
              <a:t>Dynamic changes gradual: right hand &amp; left hand</a:t>
            </a:r>
            <a:endParaRPr lang="en-US" smtClean="0">
              <a:effectLst/>
            </a:endParaRPr>
          </a:p>
          <a:p>
            <a:pPr lvl="1"/>
            <a:r>
              <a:rPr lang="en-US" smtClean="0"/>
              <a:t>Dynamic changes subito</a:t>
            </a:r>
          </a:p>
          <a:p>
            <a:pPr lvl="1"/>
            <a:r>
              <a:rPr lang="en-US" smtClean="0">
                <a:effectLst/>
              </a:rPr>
              <a:t>Fermatas</a:t>
            </a:r>
            <a:endParaRPr lang="en-US" dirty="0" smtClean="0"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487">
            <a:off x="8076006" y="968773"/>
            <a:ext cx="1676400" cy="140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0">
            <a:off x="8419256" y="3499207"/>
            <a:ext cx="1524000" cy="234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2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286" y="174626"/>
            <a:ext cx="7313613" cy="868362"/>
          </a:xfrm>
        </p:spPr>
        <p:txBody>
          <a:bodyPr/>
          <a:lstStyle/>
          <a:p>
            <a:r>
              <a:rPr lang="en-US" dirty="0" smtClean="0"/>
              <a:t>Divided 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4/4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3/4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2/4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219200"/>
            <a:ext cx="1676400" cy="1753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100" y="2755743"/>
            <a:ext cx="1779701" cy="1831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791970"/>
            <a:ext cx="1676400" cy="168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206" y="1174531"/>
            <a:ext cx="6858000" cy="3509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157507"/>
            <a:ext cx="96344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685800"/>
            <a:ext cx="630573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48" y="360947"/>
            <a:ext cx="7313613" cy="868362"/>
          </a:xfrm>
        </p:spPr>
        <p:txBody>
          <a:bodyPr/>
          <a:lstStyle/>
          <a:p>
            <a:r>
              <a:rPr lang="en-US" dirty="0" smtClean="0"/>
              <a:t>Possible topics for 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044" y="1678364"/>
            <a:ext cx="7313613" cy="42572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Cuts: all types</a:t>
            </a:r>
          </a:p>
          <a:p>
            <a:r>
              <a:rPr lang="en-US" dirty="0" smtClean="0"/>
              <a:t>Your </a:t>
            </a:r>
            <a:r>
              <a:rPr lang="en-US" dirty="0" smtClean="0"/>
              <a:t>topics/problems/questions/requests</a:t>
            </a:r>
          </a:p>
          <a:p>
            <a:r>
              <a:rPr lang="en-US" dirty="0" smtClean="0"/>
              <a:t>Score preparation: </a:t>
            </a:r>
          </a:p>
          <a:p>
            <a:pPr lvl="1"/>
            <a:r>
              <a:rPr lang="en-US" dirty="0" smtClean="0"/>
              <a:t>getting inside the music</a:t>
            </a:r>
          </a:p>
          <a:p>
            <a:pPr lvl="1"/>
            <a:r>
              <a:rPr lang="en-US" dirty="0" smtClean="0"/>
              <a:t>Getting the music inside you</a:t>
            </a:r>
          </a:p>
          <a:p>
            <a:r>
              <a:rPr lang="en-US" dirty="0" smtClean="0"/>
              <a:t>Some general principles of rehearsal</a:t>
            </a:r>
          </a:p>
          <a:p>
            <a:r>
              <a:rPr lang="en-US" dirty="0" smtClean="0"/>
              <a:t>Choral tuning</a:t>
            </a:r>
          </a:p>
          <a:p>
            <a:r>
              <a:rPr lang="en-US" dirty="0" smtClean="0"/>
              <a:t>Voice-building exercises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32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7389813" cy="1178350"/>
          </a:xfrm>
        </p:spPr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our opportunity for input!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1" y="1600200"/>
            <a:ext cx="7313613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Send me your ideas for next class</a:t>
            </a:r>
          </a:p>
          <a:p>
            <a:pPr lvl="1"/>
            <a:r>
              <a:rPr lang="en-US" dirty="0" smtClean="0"/>
              <a:t>What topics or skills</a:t>
            </a:r>
          </a:p>
          <a:p>
            <a:pPr lvl="1"/>
            <a:r>
              <a:rPr lang="en-US" dirty="0" smtClean="0"/>
              <a:t>What are conducting problems that you have</a:t>
            </a:r>
          </a:p>
          <a:p>
            <a:r>
              <a:rPr lang="en-US" dirty="0" smtClean="0"/>
              <a:t>Send to </a:t>
            </a:r>
            <a:r>
              <a:rPr lang="en-US" u="sng" dirty="0">
                <a:hlinkClick r:id="rId3"/>
              </a:rPr>
              <a:t>tholmchor@gmail.com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Send by Monday!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and hand position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3577" y="1735138"/>
            <a:ext cx="6903258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1" y="152400"/>
            <a:ext cx="6858000" cy="609600"/>
          </a:xfrm>
        </p:spPr>
        <p:txBody>
          <a:bodyPr/>
          <a:lstStyle/>
          <a:p>
            <a:r>
              <a:rPr lang="en-US" dirty="0" smtClean="0"/>
              <a:t>The basic four-beat pattern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762000"/>
            <a:ext cx="20574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048001"/>
            <a:ext cx="4343400" cy="363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7010401" cy="762000"/>
          </a:xfrm>
        </p:spPr>
        <p:txBody>
          <a:bodyPr/>
          <a:lstStyle/>
          <a:p>
            <a:r>
              <a:rPr lang="en-US" dirty="0" smtClean="0"/>
              <a:t>The Three-beat</a:t>
            </a:r>
            <a:r>
              <a:rPr lang="en-US" baseline="0" dirty="0" smtClean="0"/>
              <a:t> pattern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2913" y="790074"/>
            <a:ext cx="2061373" cy="2051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276600"/>
            <a:ext cx="708273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86382"/>
            <a:ext cx="7313613" cy="868362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ractice preps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893" y="954744"/>
            <a:ext cx="7313613" cy="40560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9" y="1295400"/>
            <a:ext cx="7151228" cy="1219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99" y="3172700"/>
            <a:ext cx="5797798" cy="1261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962718"/>
            <a:ext cx="7391401" cy="124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304" y="0"/>
            <a:ext cx="7313613" cy="868362"/>
          </a:xfrm>
        </p:spPr>
        <p:txBody>
          <a:bodyPr/>
          <a:lstStyle/>
          <a:p>
            <a:r>
              <a:rPr lang="en-US" dirty="0" smtClean="0"/>
              <a:t>More practice preps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868362"/>
            <a:ext cx="7313613" cy="55324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914" y="3065329"/>
            <a:ext cx="6553699" cy="1138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081152"/>
            <a:ext cx="6732916" cy="1086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914" y="4987947"/>
            <a:ext cx="6561120" cy="9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2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906" y="214481"/>
            <a:ext cx="9751484" cy="868362"/>
          </a:xfrm>
        </p:spPr>
        <p:txBody>
          <a:bodyPr/>
          <a:lstStyle/>
          <a:p>
            <a:r>
              <a:rPr lang="en-US" dirty="0" smtClean="0"/>
              <a:t>Articulation types: legato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0295" y="1275347"/>
            <a:ext cx="4588042" cy="50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19085</TotalTime>
  <Words>466</Words>
  <Application>Microsoft Office PowerPoint</Application>
  <PresentationFormat>Widescreen</PresentationFormat>
  <Paragraphs>141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Arial</vt:lpstr>
      <vt:lpstr>Calibri</vt:lpstr>
      <vt:lpstr>Goudy Old Style</vt:lpstr>
      <vt:lpstr>Impact</vt:lpstr>
      <vt:lpstr>Rockwell</vt:lpstr>
      <vt:lpstr>Times New Roman</vt:lpstr>
      <vt:lpstr>Wingdings</vt:lpstr>
      <vt:lpstr>Inkwell</vt:lpstr>
      <vt:lpstr>Foundations in conducting</vt:lpstr>
      <vt:lpstr>Big picture…</vt:lpstr>
      <vt:lpstr>PowerPoint Presentation</vt:lpstr>
      <vt:lpstr>Arm and hand position </vt:lpstr>
      <vt:lpstr>The basic four-beat pattern</vt:lpstr>
      <vt:lpstr>The Three-beat pattern</vt:lpstr>
      <vt:lpstr>Practice preps</vt:lpstr>
      <vt:lpstr>More practice preps</vt:lpstr>
      <vt:lpstr>Articulation types: legato</vt:lpstr>
      <vt:lpstr>Articulation types: staccato</vt:lpstr>
      <vt:lpstr>Articulation types: marcato</vt:lpstr>
      <vt:lpstr>Right-hand dynamics: gradual</vt:lpstr>
      <vt:lpstr>PowerPoint Presentation</vt:lpstr>
      <vt:lpstr>Right-hand dynamics: subito</vt:lpstr>
      <vt:lpstr>Left-hand dynamics: gradual</vt:lpstr>
      <vt:lpstr>PowerPoint Presentation</vt:lpstr>
      <vt:lpstr>Left-hand dynamics: subito</vt:lpstr>
      <vt:lpstr>Fermatas</vt:lpstr>
      <vt:lpstr>Fermata I: Hold + full stop (caesura)</vt:lpstr>
      <vt:lpstr>Fermata II: hold but no break</vt:lpstr>
      <vt:lpstr>Fermata III: hold + breath in tempo, no pause</vt:lpstr>
      <vt:lpstr>Right-hand cues</vt:lpstr>
      <vt:lpstr>PowerPoint Presentation</vt:lpstr>
      <vt:lpstr>Left-hand cues</vt:lpstr>
      <vt:lpstr>Left-hand cues in real music</vt:lpstr>
      <vt:lpstr>PowerPoint Presentation</vt:lpstr>
      <vt:lpstr>PowerPoint Presentation</vt:lpstr>
      <vt:lpstr>Compound meters</vt:lpstr>
      <vt:lpstr>PowerPoint Presentation</vt:lpstr>
      <vt:lpstr>Divided meters</vt:lpstr>
      <vt:lpstr>PowerPoint Presentation</vt:lpstr>
      <vt:lpstr>PowerPoint Presentation</vt:lpstr>
      <vt:lpstr>Possible topics for next class</vt:lpstr>
      <vt:lpstr>Your opportunity for input!</vt:lpstr>
    </vt:vector>
  </TitlesOfParts>
  <Company>NWC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Holm, Thomas</dc:creator>
  <cp:lastModifiedBy>Holm, Thomas</cp:lastModifiedBy>
  <cp:revision>18</cp:revision>
  <dcterms:created xsi:type="dcterms:W3CDTF">2019-07-09T15:23:13Z</dcterms:created>
  <dcterms:modified xsi:type="dcterms:W3CDTF">2019-07-23T02:55:53Z</dcterms:modified>
</cp:coreProperties>
</file>